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sldIdLst>
    <p:sldId id="258" r:id="rId2"/>
    <p:sldId id="256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060"/>
    <a:srgbClr val="0033CC"/>
    <a:srgbClr val="21B0C6"/>
    <a:srgbClr val="E04905"/>
    <a:srgbClr val="A2CA0E"/>
    <a:srgbClr val="7CBC26"/>
    <a:srgbClr val="4ACCE6"/>
    <a:srgbClr val="00FF00"/>
    <a:srgbClr val="1BE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944" y="83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947" y="1785129"/>
            <a:ext cx="5831681" cy="3797500"/>
          </a:xfrm>
        </p:spPr>
        <p:txBody>
          <a:bodyPr anchor="b"/>
          <a:lstStyle>
            <a:lvl1pPr algn="ctr">
              <a:defRPr sz="38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1531"/>
            </a:lvl1pPr>
            <a:lvl2pPr marL="291602" indent="0" algn="ctr">
              <a:buNone/>
              <a:defRPr sz="1276"/>
            </a:lvl2pPr>
            <a:lvl3pPr marL="583204" indent="0" algn="ctr">
              <a:buNone/>
              <a:defRPr sz="1148"/>
            </a:lvl3pPr>
            <a:lvl4pPr marL="874806" indent="0" algn="ctr">
              <a:buNone/>
              <a:defRPr sz="1020"/>
            </a:lvl4pPr>
            <a:lvl5pPr marL="1166409" indent="0" algn="ctr">
              <a:buNone/>
              <a:defRPr sz="1020"/>
            </a:lvl5pPr>
            <a:lvl6pPr marL="1458011" indent="0" algn="ctr">
              <a:buNone/>
              <a:defRPr sz="1020"/>
            </a:lvl6pPr>
            <a:lvl7pPr marL="1749613" indent="0" algn="ctr">
              <a:buNone/>
              <a:defRPr sz="1020"/>
            </a:lvl7pPr>
            <a:lvl8pPr marL="2041215" indent="0" algn="ctr">
              <a:buNone/>
              <a:defRPr sz="1020"/>
            </a:lvl8pPr>
            <a:lvl9pPr marL="2332817" indent="0" algn="ctr">
              <a:buNone/>
              <a:defRPr sz="102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8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1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7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70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5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521" y="2719355"/>
            <a:ext cx="6706433" cy="4537305"/>
          </a:xfrm>
        </p:spPr>
        <p:txBody>
          <a:bodyPr anchor="b"/>
          <a:lstStyle>
            <a:lvl1pPr>
              <a:defRPr sz="38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521" y="7299585"/>
            <a:ext cx="6706433" cy="2386061"/>
          </a:xfrm>
        </p:spPr>
        <p:txBody>
          <a:bodyPr/>
          <a:lstStyle>
            <a:lvl1pPr marL="0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1pPr>
            <a:lvl2pPr marL="2916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583204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806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6409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8011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961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121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2817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2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4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4" y="580736"/>
            <a:ext cx="6706433" cy="210832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1531" b="1"/>
            </a:lvl1pPr>
            <a:lvl2pPr marL="291602" indent="0">
              <a:buNone/>
              <a:defRPr sz="1276" b="1"/>
            </a:lvl2pPr>
            <a:lvl3pPr marL="583204" indent="0">
              <a:buNone/>
              <a:defRPr sz="1148" b="1"/>
            </a:lvl3pPr>
            <a:lvl4pPr marL="874806" indent="0">
              <a:buNone/>
              <a:defRPr sz="1020" b="1"/>
            </a:lvl4pPr>
            <a:lvl5pPr marL="1166409" indent="0">
              <a:buNone/>
              <a:defRPr sz="1020" b="1"/>
            </a:lvl5pPr>
            <a:lvl6pPr marL="1458011" indent="0">
              <a:buNone/>
              <a:defRPr sz="1020" b="1"/>
            </a:lvl6pPr>
            <a:lvl7pPr marL="1749613" indent="0">
              <a:buNone/>
              <a:defRPr sz="1020" b="1"/>
            </a:lvl7pPr>
            <a:lvl8pPr marL="2041215" indent="0">
              <a:buNone/>
              <a:defRPr sz="1020" b="1"/>
            </a:lvl8pPr>
            <a:lvl9pPr marL="2332817" indent="0">
              <a:buNone/>
              <a:defRPr sz="102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1531" b="1"/>
            </a:lvl1pPr>
            <a:lvl2pPr marL="291602" indent="0">
              <a:buNone/>
              <a:defRPr sz="1276" b="1"/>
            </a:lvl2pPr>
            <a:lvl3pPr marL="583204" indent="0">
              <a:buNone/>
              <a:defRPr sz="1148" b="1"/>
            </a:lvl3pPr>
            <a:lvl4pPr marL="874806" indent="0">
              <a:buNone/>
              <a:defRPr sz="1020" b="1"/>
            </a:lvl4pPr>
            <a:lvl5pPr marL="1166409" indent="0">
              <a:buNone/>
              <a:defRPr sz="1020" b="1"/>
            </a:lvl5pPr>
            <a:lvl6pPr marL="1458011" indent="0">
              <a:buNone/>
              <a:defRPr sz="1020" b="1"/>
            </a:lvl6pPr>
            <a:lvl7pPr marL="1749613" indent="0">
              <a:buNone/>
              <a:defRPr sz="1020" b="1"/>
            </a:lvl7pPr>
            <a:lvl8pPr marL="2041215" indent="0">
              <a:buNone/>
              <a:defRPr sz="1020" b="1"/>
            </a:lvl8pPr>
            <a:lvl9pPr marL="2332817" indent="0">
              <a:buNone/>
              <a:defRPr sz="102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4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>
              <a:defRPr sz="2041"/>
            </a:lvl1pPr>
            <a:lvl2pPr>
              <a:defRPr sz="1786"/>
            </a:lvl2pPr>
            <a:lvl3pPr>
              <a:defRPr sz="1531"/>
            </a:lvl3pPr>
            <a:lvl4pPr>
              <a:defRPr sz="1276"/>
            </a:lvl4pPr>
            <a:lvl5pPr>
              <a:defRPr sz="1276"/>
            </a:lvl5pPr>
            <a:lvl6pPr>
              <a:defRPr sz="1276"/>
            </a:lvl6pPr>
            <a:lvl7pPr>
              <a:defRPr sz="1276"/>
            </a:lvl7pPr>
            <a:lvl8pPr>
              <a:defRPr sz="1276"/>
            </a:lvl8pPr>
            <a:lvl9pPr>
              <a:defRPr sz="127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602" indent="0">
              <a:buNone/>
              <a:defRPr sz="893"/>
            </a:lvl2pPr>
            <a:lvl3pPr marL="583204" indent="0">
              <a:buNone/>
              <a:defRPr sz="765"/>
            </a:lvl3pPr>
            <a:lvl4pPr marL="874806" indent="0">
              <a:buNone/>
              <a:defRPr sz="638"/>
            </a:lvl4pPr>
            <a:lvl5pPr marL="1166409" indent="0">
              <a:buNone/>
              <a:defRPr sz="638"/>
            </a:lvl5pPr>
            <a:lvl6pPr marL="1458011" indent="0">
              <a:buNone/>
              <a:defRPr sz="638"/>
            </a:lvl6pPr>
            <a:lvl7pPr marL="1749613" indent="0">
              <a:buNone/>
              <a:defRPr sz="638"/>
            </a:lvl7pPr>
            <a:lvl8pPr marL="2041215" indent="0">
              <a:buNone/>
              <a:defRPr sz="638"/>
            </a:lvl8pPr>
            <a:lvl9pPr marL="2332817" indent="0">
              <a:buNone/>
              <a:defRPr sz="63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1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 marL="0" indent="0">
              <a:buNone/>
              <a:defRPr sz="2041"/>
            </a:lvl1pPr>
            <a:lvl2pPr marL="291602" indent="0">
              <a:buNone/>
              <a:defRPr sz="1786"/>
            </a:lvl2pPr>
            <a:lvl3pPr marL="583204" indent="0">
              <a:buNone/>
              <a:defRPr sz="1531"/>
            </a:lvl3pPr>
            <a:lvl4pPr marL="874806" indent="0">
              <a:buNone/>
              <a:defRPr sz="1276"/>
            </a:lvl4pPr>
            <a:lvl5pPr marL="1166409" indent="0">
              <a:buNone/>
              <a:defRPr sz="1276"/>
            </a:lvl5pPr>
            <a:lvl6pPr marL="1458011" indent="0">
              <a:buNone/>
              <a:defRPr sz="1276"/>
            </a:lvl6pPr>
            <a:lvl7pPr marL="1749613" indent="0">
              <a:buNone/>
              <a:defRPr sz="1276"/>
            </a:lvl7pPr>
            <a:lvl8pPr marL="2041215" indent="0">
              <a:buNone/>
              <a:defRPr sz="1276"/>
            </a:lvl8pPr>
            <a:lvl9pPr marL="2332817" indent="0">
              <a:buNone/>
              <a:defRPr sz="1276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602" indent="0">
              <a:buNone/>
              <a:defRPr sz="893"/>
            </a:lvl2pPr>
            <a:lvl3pPr marL="583204" indent="0">
              <a:buNone/>
              <a:defRPr sz="765"/>
            </a:lvl3pPr>
            <a:lvl4pPr marL="874806" indent="0">
              <a:buNone/>
              <a:defRPr sz="638"/>
            </a:lvl4pPr>
            <a:lvl5pPr marL="1166409" indent="0">
              <a:buNone/>
              <a:defRPr sz="638"/>
            </a:lvl5pPr>
            <a:lvl6pPr marL="1458011" indent="0">
              <a:buNone/>
              <a:defRPr sz="638"/>
            </a:lvl6pPr>
            <a:lvl7pPr marL="1749613" indent="0">
              <a:buNone/>
              <a:defRPr sz="638"/>
            </a:lvl7pPr>
            <a:lvl8pPr marL="2041215" indent="0">
              <a:buNone/>
              <a:defRPr sz="638"/>
            </a:lvl8pPr>
            <a:lvl9pPr marL="2332817" indent="0">
              <a:buNone/>
              <a:defRPr sz="63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9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8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583204" rtl="0" eaLnBrk="1" latinLnBrk="0" hangingPunct="1">
        <a:lnSpc>
          <a:spcPct val="90000"/>
        </a:lnSpc>
        <a:spcBef>
          <a:spcPct val="0"/>
        </a:spcBef>
        <a:buNone/>
        <a:defRPr kumimoji="1" sz="28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801" indent="-145801" algn="l" defTabSz="583204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37403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9005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1020608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210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812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414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7016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618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602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204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806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409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8011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613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215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817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SERVER\mac-share\塚本\アスクルばらしたpng\P11\11_b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42"/>
            <a:ext cx="7775575" cy="1092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71849" y="1126072"/>
            <a:ext cx="717265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新入社員教育や新配属教育としてご活用下さい。</a:t>
            </a:r>
            <a:endParaRPr lang="en-US" altLang="ja-JP" sz="2400" dirty="0" smtClean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66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医薬統計セミナー</a:t>
            </a:r>
            <a:endParaRPr lang="en-US" altLang="ja-JP" sz="6600" dirty="0" smtClean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en-US" altLang="ja-JP" sz="40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40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入門編</a:t>
            </a:r>
            <a:r>
              <a:rPr lang="en-US" altLang="ja-JP" sz="40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lang="ja-JP" altLang="en-US" sz="4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5849" y="3169507"/>
            <a:ext cx="6703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  <a:latin typeface="小塚ゴシック Pro B" pitchFamily="34" charset="-128"/>
                <a:ea typeface="小塚ゴシック Pro B" pitchFamily="34" charset="-128"/>
              </a:rPr>
              <a:t>最強の武器「統計学」の基本的な概念を医薬・医療・健食分野の方を対象として丁寧に解説します</a:t>
            </a:r>
            <a:endParaRPr lang="ja-JP" altLang="en-US" sz="2400" b="1" dirty="0">
              <a:solidFill>
                <a:srgbClr val="0000FF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45939" y="4275354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2015</a:t>
            </a:r>
            <a:r>
              <a:rPr lang="ja-JP" altLang="en-US" sz="2400" dirty="0" smtClean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  <a:endParaRPr lang="ja-JP" altLang="en-US" sz="2400" dirty="0">
              <a:solidFill>
                <a:srgbClr val="FF3B3B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30173" y="4557916"/>
            <a:ext cx="1518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7</a:t>
            </a:r>
            <a:r>
              <a:rPr lang="ja-JP" altLang="en-US" sz="2400" dirty="0" smtClean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3600" dirty="0" smtClean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29</a:t>
            </a:r>
            <a:r>
              <a:rPr lang="ja-JP" altLang="en-US" sz="2400" dirty="0" smtClean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  <a:endParaRPr lang="ja-JP" altLang="en-US" sz="2400" dirty="0">
              <a:solidFill>
                <a:srgbClr val="FF3B3B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89039" y="4673947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13:00-17:00</a:t>
            </a:r>
            <a:endParaRPr lang="ja-JP" altLang="en-US" sz="3200" dirty="0">
              <a:solidFill>
                <a:srgbClr val="FF3B3B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30173" y="5216953"/>
            <a:ext cx="5614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小塚ゴシック Pro B" pitchFamily="34" charset="-128"/>
                <a:ea typeface="小塚ゴシック Pro B" pitchFamily="34" charset="-128"/>
              </a:rPr>
              <a:t>会場：株式会社クレハ分析センター 東京事業所３階大会議室</a:t>
            </a:r>
            <a:endParaRPr lang="en-US" altLang="ja-JP" sz="1400" b="1" dirty="0" smtClean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400" b="1" dirty="0" smtClean="0">
                <a:latin typeface="小塚ゴシック Pro B" pitchFamily="34" charset="-128"/>
                <a:ea typeface="小塚ゴシック Pro B" pitchFamily="34" charset="-128"/>
              </a:rPr>
              <a:t>住所： 東京都新宿区百人町</a:t>
            </a:r>
            <a:r>
              <a:rPr lang="en-US" altLang="ja-JP" sz="1400" b="1" dirty="0" smtClean="0">
                <a:latin typeface="小塚ゴシック Pro B" pitchFamily="34" charset="-128"/>
                <a:ea typeface="小塚ゴシック Pro B" pitchFamily="34" charset="-128"/>
              </a:rPr>
              <a:t>3-26-2</a:t>
            </a:r>
            <a:r>
              <a:rPr lang="ja-JP" altLang="en-US" sz="1400" b="1" dirty="0" smtClean="0">
                <a:latin typeface="小塚ゴシック Pro B" pitchFamily="34" charset="-128"/>
                <a:ea typeface="小塚ゴシック Pro B" pitchFamily="34" charset="-128"/>
              </a:rPr>
              <a:t>   株式会社クレハ本社別館内</a:t>
            </a:r>
            <a:endParaRPr lang="ja-JP" altLang="en-US" sz="14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65225" y="5699005"/>
            <a:ext cx="1856133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13:00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14:50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42282" y="6051868"/>
            <a:ext cx="388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小塚ゴシック Pro B" pitchFamily="34" charset="-128"/>
                <a:ea typeface="小塚ゴシック Pro B" pitchFamily="34" charset="-128"/>
              </a:rPr>
              <a:t>「統計的考え方とは」</a:t>
            </a:r>
            <a:endParaRPr lang="ja-JP" altLang="en-US" sz="24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68383" y="7459489"/>
            <a:ext cx="1881093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15:00</a:t>
            </a:r>
            <a:r>
              <a:rPr lang="ja-JP" altLang="en-US" dirty="0" smtClean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17:00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467879" y="4089233"/>
            <a:ext cx="38862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講師</a:t>
            </a:r>
            <a:r>
              <a:rPr lang="en-US" altLang="ja-JP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大槻成章</a:t>
            </a:r>
            <a:r>
              <a:rPr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クレハ分析センター 医薬本部</a:t>
            </a:r>
            <a:r>
              <a:rPr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医学博士</a:t>
            </a:r>
            <a:endParaRPr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3276" y="7797432"/>
            <a:ext cx="3874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小塚ゴシック Pro B" pitchFamily="34" charset="-128"/>
                <a:ea typeface="小塚ゴシック Pro B" pitchFamily="34" charset="-128"/>
              </a:rPr>
              <a:t>「統計的検定法とは」</a:t>
            </a:r>
            <a:endParaRPr lang="ja-JP" altLang="en-US" sz="24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966131" y="9639115"/>
            <a:ext cx="38862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株式会社クレハ分析センター 東京事業所</a:t>
            </a:r>
            <a:endParaRPr lang="ja-JP" altLang="en-US" sz="1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982552" y="9987088"/>
            <a:ext cx="5463355" cy="68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FAX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03-3362-7433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ja-JP" altLang="en-US" sz="18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担当 </a:t>
            </a:r>
            <a:r>
              <a:rPr lang="ja-JP" altLang="en-US" sz="2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斉藤</a:t>
            </a:r>
            <a:endParaRPr lang="en-US" altLang="ja-JP" sz="2400" dirty="0" smtClean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>
              <a:lnSpc>
                <a:spcPts val="2300"/>
              </a:lnSpc>
            </a:pPr>
            <a:r>
              <a:rPr lang="en-US" altLang="ja-JP" sz="2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TEL</a:t>
            </a:r>
            <a:r>
              <a:rPr lang="ja-JP" altLang="en-US" sz="2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： </a:t>
            </a:r>
            <a:r>
              <a:rPr lang="en-US" altLang="ja-JP" sz="2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03-3362-1673</a:t>
            </a:r>
            <a:endParaRPr lang="ja-JP" altLang="en-US" sz="2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6186" y="9859556"/>
            <a:ext cx="11309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1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ご　予　約</a:t>
            </a:r>
          </a:p>
          <a:p>
            <a:pPr algn="dist"/>
            <a:r>
              <a:rPr lang="ja-JP" altLang="en-US" sz="11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お問い合わせ</a:t>
            </a:r>
          </a:p>
        </p:txBody>
      </p:sp>
      <p:pic>
        <p:nvPicPr>
          <p:cNvPr id="1030" name="Picture 6" descr="\\SERVER\mac-share\塚本\明日くるiga\sirowak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1" y="9783694"/>
            <a:ext cx="1068388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\mac-share\塚本\アスクルばらしたpng\P11\11-box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3" y="595218"/>
            <a:ext cx="229761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\mac-share\塚本\アスクルばらしたpng\P11\11_c1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7" y="4279674"/>
            <a:ext cx="11207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494056" y="595218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参加費</a:t>
            </a:r>
            <a:r>
              <a:rPr lang="en-US" altLang="ja-JP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6</a:t>
            </a:r>
            <a:r>
              <a:rPr lang="en-US" altLang="ja-JP" sz="2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,000</a:t>
            </a:r>
            <a:r>
              <a:rPr lang="ja-JP" altLang="en-US" sz="24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円</a:t>
            </a:r>
            <a:endParaRPr lang="ja-JP" altLang="en-US" sz="2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5233" y="4645717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</a:p>
        </p:txBody>
      </p:sp>
      <p:pic>
        <p:nvPicPr>
          <p:cNvPr id="2053" name="Picture 5" descr="\\SERVER\mac-share\塚本\アスクルばらしたpng\P11\11_b1_r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0" y="5746358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701118" y="6168905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  <a:endParaRPr lang="ja-JP" altLang="en-US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35" name="Picture 5" descr="\\SERVER\mac-share\塚本\アスクルばらしたpng\P11\11_b1_r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0" y="7490105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728488" y="7904707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  <a:endParaRPr lang="ja-JP" altLang="en-US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2054" name="Picture 6" descr="\\SERVER\mac-share\塚本\アスクルばらしたpng\P11\11_aka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52" y="4796434"/>
            <a:ext cx="37941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266359" y="4778189"/>
            <a:ext cx="441146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水</a:t>
            </a:r>
            <a:endParaRPr lang="ja-JP" altLang="en-US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845939" y="6516801"/>
            <a:ext cx="3886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 smtClean="0">
                <a:latin typeface="+mj-ea"/>
                <a:ea typeface="+mj-ea"/>
              </a:rPr>
              <a:t>統計学とはどのような自然科学を利用しているのか、統計学の基本的な考え方を解説します。内容は、尺度の考え方、正規分布とは、</a:t>
            </a:r>
            <a:r>
              <a:rPr lang="ja-JP" altLang="en-US" sz="1200" dirty="0" err="1" smtClean="0">
                <a:latin typeface="+mj-ea"/>
                <a:ea typeface="+mj-ea"/>
              </a:rPr>
              <a:t>ｔ</a:t>
            </a:r>
            <a:r>
              <a:rPr lang="en-US" altLang="ja-JP" sz="1200" dirty="0" smtClean="0">
                <a:latin typeface="+mj-ea"/>
                <a:ea typeface="+mj-ea"/>
              </a:rPr>
              <a:t>-</a:t>
            </a:r>
            <a:r>
              <a:rPr lang="ja-JP" altLang="en-US" sz="1200" dirty="0" smtClean="0">
                <a:latin typeface="+mj-ea"/>
                <a:ea typeface="+mj-ea"/>
              </a:rPr>
              <a:t>分布とは、パラメトリック・ノンパラメトリックとはなどです。</a:t>
            </a:r>
            <a:endParaRPr lang="en-US" altLang="ja-JP" sz="1200" dirty="0" smtClean="0">
              <a:latin typeface="+mj-ea"/>
              <a:ea typeface="+mj-ea"/>
            </a:endParaRPr>
          </a:p>
          <a:p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09439" y="8231301"/>
            <a:ext cx="3886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 smtClean="0">
                <a:latin typeface="+mj-ea"/>
                <a:ea typeface="+mj-ea"/>
              </a:rPr>
              <a:t>統計学を利用した検定法について、統計学の基本的な考え方をベースとして、分かり易く解説します。内容は、比率の差の検定、平均値の差の</a:t>
            </a:r>
            <a:r>
              <a:rPr lang="ja-JP" altLang="en-US" sz="1200" dirty="0" err="1" smtClean="0">
                <a:latin typeface="+mj-ea"/>
                <a:ea typeface="+mj-ea"/>
              </a:rPr>
              <a:t>ｔ</a:t>
            </a:r>
            <a:r>
              <a:rPr lang="en-US" altLang="ja-JP" sz="1200" dirty="0" smtClean="0">
                <a:latin typeface="+mj-ea"/>
                <a:ea typeface="+mj-ea"/>
              </a:rPr>
              <a:t>-</a:t>
            </a:r>
            <a:r>
              <a:rPr lang="ja-JP" altLang="en-US" sz="1200" dirty="0" smtClean="0">
                <a:latin typeface="+mj-ea"/>
                <a:ea typeface="+mj-ea"/>
              </a:rPr>
              <a:t>検定、</a:t>
            </a:r>
            <a:r>
              <a:rPr lang="en-US" altLang="ja-JP" sz="1200" dirty="0" smtClean="0">
                <a:latin typeface="+mj-ea"/>
                <a:ea typeface="+mj-ea"/>
              </a:rPr>
              <a:t>χ</a:t>
            </a:r>
            <a:r>
              <a:rPr lang="ja-JP" altLang="en-US" sz="1200" baseline="30000" dirty="0" smtClean="0">
                <a:latin typeface="+mj-ea"/>
                <a:ea typeface="+mj-ea"/>
              </a:rPr>
              <a:t>２</a:t>
            </a:r>
            <a:r>
              <a:rPr lang="ja-JP" altLang="en-US" sz="1200" dirty="0" smtClean="0">
                <a:latin typeface="+mj-ea"/>
                <a:ea typeface="+mj-ea"/>
              </a:rPr>
              <a:t>乗検定、</a:t>
            </a:r>
            <a:r>
              <a:rPr lang="en-US" altLang="ja-JP" sz="1200" dirty="0" smtClean="0">
                <a:latin typeface="+mj-ea"/>
                <a:ea typeface="+mj-ea"/>
              </a:rPr>
              <a:t>U</a:t>
            </a:r>
            <a:r>
              <a:rPr lang="ja-JP" altLang="en-US" sz="1200" dirty="0" smtClean="0">
                <a:latin typeface="+mj-ea"/>
                <a:ea typeface="+mj-ea"/>
              </a:rPr>
              <a:t>検定などです。</a:t>
            </a:r>
            <a:endParaRPr lang="en-US" altLang="ja-JP" sz="1200" dirty="0" smtClean="0">
              <a:latin typeface="+mj-ea"/>
              <a:ea typeface="+mj-ea"/>
            </a:endParaRPr>
          </a:p>
          <a:p>
            <a:endParaRPr lang="ja-JP" altLang="en-US" sz="1200" dirty="0">
              <a:latin typeface="+mj-ea"/>
              <a:ea typeface="+mj-ea"/>
            </a:endParaRPr>
          </a:p>
        </p:txBody>
      </p:sp>
      <p:pic>
        <p:nvPicPr>
          <p:cNvPr id="36" name="Picture 9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30" y="6024736"/>
            <a:ext cx="1770697" cy="14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61" y="7875892"/>
            <a:ext cx="1785213" cy="14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438150"/>
            <a:ext cx="3213178" cy="51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0" y="0"/>
            <a:ext cx="7775575" cy="10907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413382" y="228600"/>
            <a:ext cx="6958967" cy="1800000"/>
          </a:xfrm>
          <a:prstGeom prst="roundRect">
            <a:avLst/>
          </a:prstGeom>
          <a:solidFill>
            <a:srgbClr val="21B0C6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3"/>
          <p:cNvSpPr txBox="1"/>
          <p:nvPr/>
        </p:nvSpPr>
        <p:spPr>
          <a:xfrm>
            <a:off x="393516" y="6161816"/>
            <a:ext cx="6966134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私たち株式会社クレハ分析センターは、</a:t>
            </a:r>
            <a:r>
              <a:rPr kumimoji="1" lang="en-US" altLang="ja-JP" sz="1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年以上に</a:t>
            </a:r>
            <a:r>
              <a:rPr lang="ja-JP" altLang="en-US" sz="1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渡り医薬統計解析技術を蓄積して来ました。その経験や知識を広く活用して頂くために、今回医薬統計セミナー（入門編）を企画しました。</a:t>
            </a:r>
            <a:r>
              <a:rPr kumimoji="1" lang="ja-JP" altLang="en-US" sz="1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是非、皆様</a:t>
            </a:r>
            <a:r>
              <a:rPr kumimoji="1" lang="ja-JP" altLang="en-US" sz="16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600" b="1" dirty="0" smtClean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業務にお役立てください。</a:t>
            </a:r>
            <a:endParaRPr kumimoji="1" lang="ja-JP" altLang="en-US" sz="16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4159" y="2097013"/>
            <a:ext cx="6740596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oolBoran" panose="020B0100010101010101" pitchFamily="34" charset="0"/>
              </a:rPr>
              <a:t>株式会社クレハ分析</a:t>
            </a:r>
            <a:r>
              <a:rPr lang="ja-JP" altLang="en-US" sz="1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oolBoran" panose="020B0100010101010101" pitchFamily="34" charset="0"/>
              </a:rPr>
              <a:t>センター 宛</a:t>
            </a:r>
            <a:endParaRPr lang="en-US" altLang="ja-JP" sz="1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oolBoran" panose="020B0100010101010101" pitchFamily="34" charset="0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oolBoran" panose="020B0100010101010101" pitchFamily="34" charset="0"/>
              </a:rPr>
              <a:t>宛先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oolBoran" panose="020B0100010101010101" pitchFamily="34" charset="0"/>
              </a:rPr>
              <a:t>FAX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oolBoran" panose="020B0100010101010101" pitchFamily="34" charset="0"/>
              </a:rPr>
              <a:t>番号：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oolBoran" panose="020B0100010101010101" pitchFamily="34" charset="0"/>
              </a:rPr>
              <a:t>03-3362-7433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oolBoran" panose="020B0100010101010101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13382" y="451921"/>
            <a:ext cx="7031154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医薬統計セミナー</a:t>
            </a:r>
            <a:r>
              <a:rPr lang="en-US" altLang="ja-JP" sz="4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入門編</a:t>
            </a:r>
            <a:r>
              <a:rPr lang="en-US" altLang="ja-JP" sz="4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申込書</a:t>
            </a:r>
            <a:endParaRPr lang="ja-JP" altLang="en-US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4234634" y="8670924"/>
            <a:ext cx="3091542" cy="1959429"/>
            <a:chOff x="4139384" y="8670924"/>
            <a:chExt cx="3091542" cy="1959429"/>
          </a:xfrm>
        </p:grpSpPr>
        <p:sp>
          <p:nvSpPr>
            <p:cNvPr id="44" name="角丸四角形 43"/>
            <p:cNvSpPr/>
            <p:nvPr/>
          </p:nvSpPr>
          <p:spPr>
            <a:xfrm>
              <a:off x="4139384" y="8670924"/>
              <a:ext cx="3091542" cy="1959429"/>
            </a:xfrm>
            <a:prstGeom prst="roundRect">
              <a:avLst/>
            </a:prstGeom>
            <a:solidFill>
              <a:srgbClr val="A2CA0E"/>
            </a:solidFill>
            <a:ln w="317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0" name="グループ化 49"/>
            <p:cNvGrpSpPr/>
            <p:nvPr/>
          </p:nvGrpSpPr>
          <p:grpSpPr>
            <a:xfrm>
              <a:off x="4394904" y="8825469"/>
              <a:ext cx="922282" cy="259684"/>
              <a:chOff x="4428154" y="8725719"/>
              <a:chExt cx="922282" cy="259684"/>
            </a:xfrm>
          </p:grpSpPr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8154" y="8725719"/>
                <a:ext cx="253272" cy="259684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2659" y="8725719"/>
                <a:ext cx="253272" cy="259684"/>
              </a:xfrm>
              <a:prstGeom prst="rect">
                <a:avLst/>
              </a:prstGeom>
            </p:spPr>
          </p:pic>
          <p:pic>
            <p:nvPicPr>
              <p:cNvPr id="41" name="図 40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7164" y="8725719"/>
                <a:ext cx="253272" cy="259684"/>
              </a:xfrm>
              <a:prstGeom prst="rect">
                <a:avLst/>
              </a:prstGeom>
            </p:spPr>
          </p:pic>
        </p:grpSp>
      </p:grpSp>
      <p:grpSp>
        <p:nvGrpSpPr>
          <p:cNvPr id="53" name="グループ化 52"/>
          <p:cNvGrpSpPr/>
          <p:nvPr/>
        </p:nvGrpSpPr>
        <p:grpSpPr>
          <a:xfrm>
            <a:off x="393516" y="6992811"/>
            <a:ext cx="6837368" cy="1741585"/>
            <a:chOff x="527684" y="7401317"/>
            <a:chExt cx="6703200" cy="1326981"/>
          </a:xfrm>
        </p:grpSpPr>
        <p:sp>
          <p:nvSpPr>
            <p:cNvPr id="47" name="角丸四角形 46"/>
            <p:cNvSpPr/>
            <p:nvPr/>
          </p:nvSpPr>
          <p:spPr>
            <a:xfrm>
              <a:off x="527684" y="7401317"/>
              <a:ext cx="6703200" cy="1047404"/>
            </a:xfrm>
            <a:prstGeom prst="roundRect">
              <a:avLst/>
            </a:prstGeom>
            <a:solidFill>
              <a:srgbClr val="E04905"/>
            </a:solidFill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878241" y="7527969"/>
              <a:ext cx="6156315" cy="12003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ja-JP" altLang="en-US" sz="44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ぜひお申込み下さい。</a:t>
              </a:r>
              <a:endPara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2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会費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は当日で結構です。</a:t>
              </a:r>
              <a:endPara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4291851" y="9020625"/>
            <a:ext cx="3397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株式会社クレハ分析センター</a:t>
            </a:r>
            <a:endParaRPr lang="en-US" altLang="ja-JP" sz="1600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東京都新宿区百人町</a:t>
            </a:r>
            <a:r>
              <a:rPr lang="en-US" altLang="ja-JP" sz="16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3-26-2</a:t>
            </a:r>
            <a:r>
              <a:rPr lang="ja-JP" altLang="en-US" sz="16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Tel.03-3362-1673 </a:t>
            </a:r>
            <a:endParaRPr lang="en-US" altLang="ja-JP" sz="1600" b="1" dirty="0" smtClean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600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  <a:r>
              <a:rPr lang="en-US" altLang="ja-JP" sz="900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www.kureha-bunseki.co.jp</a:t>
            </a:r>
            <a:r>
              <a:rPr lang="en-US" altLang="ja-JP" sz="11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216" y="2870200"/>
            <a:ext cx="6514466" cy="364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本セミナーに下記の通り申し込みます。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ご氏名：　　　　　　　　　　　　　　　　　　　　　　　　　　　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会社名：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署名：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   所：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電話番号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/FAX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番号：　　　　　　　　　　　　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メールアドレス：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527684" y="3776588"/>
            <a:ext cx="6672471" cy="20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502284" y="4273925"/>
            <a:ext cx="6672471" cy="20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540384" y="4718425"/>
            <a:ext cx="6672471" cy="20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540384" y="5175625"/>
            <a:ext cx="6672471" cy="20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540384" y="5645525"/>
            <a:ext cx="6672471" cy="20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565784" y="6090025"/>
            <a:ext cx="6672471" cy="20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434158" y="8670924"/>
            <a:ext cx="3612061" cy="1959429"/>
          </a:xfrm>
          <a:prstGeom prst="roundRect">
            <a:avLst/>
          </a:prstGeom>
          <a:solidFill>
            <a:srgbClr val="A2CA0E"/>
          </a:solidFill>
          <a:ln w="317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7" y="8728907"/>
            <a:ext cx="2425793" cy="1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3154680" y="8978473"/>
            <a:ext cx="8086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中央線・総武線</a:t>
            </a:r>
            <a:endParaRPr lang="en-US" altLang="ja-JP" sz="7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大久保駅北口</a:t>
            </a:r>
            <a:endParaRPr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徒歩</a:t>
            </a:r>
            <a:r>
              <a:rPr kumimoji="1"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kumimoji="1"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  <a:endParaRPr kumimoji="1"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山手線</a:t>
            </a:r>
            <a:endParaRPr kumimoji="1" lang="en-US" altLang="ja-JP" sz="7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新大久保駅</a:t>
            </a:r>
            <a:endParaRPr kumimoji="1"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出口</a:t>
            </a:r>
            <a:r>
              <a:rPr lang="en-US" altLang="ja-JP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か所</a:t>
            </a:r>
            <a:r>
              <a:rPr lang="en-US" altLang="ja-JP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en-US" altLang="ja-JP" sz="7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徒歩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823009"/>
      </p:ext>
    </p:extLst>
  </p:cSld>
  <p:clrMapOvr>
    <a:masterClrMapping/>
  </p:clrMapOvr>
</p:sld>
</file>

<file path=ppt/theme/theme1.xml><?xml version="1.0" encoding="utf-8"?>
<a:theme xmlns:a="http://schemas.openxmlformats.org/drawingml/2006/main" name="4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7.potx" id="{FF82E8F8-8A98-4C73-AA7B-E7FF8F39AB79}" vid="{AC12E389-D8F8-4CE5-A71F-6FBD4F194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47</Template>
  <TotalTime>0</TotalTime>
  <Words>347</Words>
  <Application>Microsoft Office PowerPoint</Application>
  <PresentationFormat>ユーザー設定</PresentationFormat>
  <Paragraphs>53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47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2014-07-29T12:31:38Z</dcterms:created>
  <dcterms:modified xsi:type="dcterms:W3CDTF">2015-06-04T00:06:20Z</dcterms:modified>
</cp:coreProperties>
</file>